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256" r:id="rId2"/>
    <p:sldId id="259" r:id="rId3"/>
    <p:sldId id="260" r:id="rId4"/>
    <p:sldId id="261" r:id="rId5"/>
    <p:sldId id="262" r:id="rId6"/>
    <p:sldId id="268" r:id="rId7"/>
    <p:sldId id="269" r:id="rId8"/>
    <p:sldId id="2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49760E-B684-4A51-954D-45F74700E8BB}" type="datetimeFigureOut">
              <a:rPr lang="en-US" smtClean="0"/>
              <a:pPr/>
              <a:t>4/25/2019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4513AFB-114C-4A1E-9A96-ED9AB2DB056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4/25/2019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4/25/2019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4/25/2019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4/25/2019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4/25/2019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SOP_72%20HRS%20OF%20POLL.docx"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09800"/>
            <a:ext cx="7924800" cy="1066800"/>
          </a:xfrm>
        </p:spPr>
        <p:txBody>
          <a:bodyPr>
            <a:noAutofit/>
          </a:bodyPr>
          <a:lstStyle/>
          <a:p>
            <a:pPr algn="ctr"/>
            <a:r>
              <a:rPr lang="en-IN" sz="4800" b="1" u="sng" dirty="0" smtClean="0"/>
              <a:t>New Instructions</a:t>
            </a:r>
            <a:endParaRPr lang="en-IN" sz="4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320"/>
            <a:ext cx="7714488" cy="6355080"/>
          </a:xfrm>
        </p:spPr>
        <p:txBody>
          <a:bodyPr>
            <a:noAutofit/>
          </a:bodyPr>
          <a:lstStyle/>
          <a:p>
            <a:pPr lvl="0"/>
            <a:r>
              <a:rPr lang="en-IN" sz="2800" b="1" u="sng" dirty="0" smtClean="0"/>
              <a:t>Webcasting/CCTV </a:t>
            </a:r>
            <a:r>
              <a:rPr lang="en-IN" sz="2800" b="1" u="sng" dirty="0" smtClean="0"/>
              <a:t>coverage/</a:t>
            </a:r>
            <a:r>
              <a:rPr lang="en-IN" sz="2800" b="1" u="sng" dirty="0" err="1" smtClean="0"/>
              <a:t>videography</a:t>
            </a:r>
            <a:r>
              <a:rPr lang="en-IN" sz="2800" b="1" u="sng" dirty="0" smtClean="0"/>
              <a:t>, of polling station </a:t>
            </a:r>
            <a:r>
              <a:rPr lang="en-IN" sz="2200" dirty="0" smtClean="0"/>
              <a:t/>
            </a:r>
            <a:br>
              <a:rPr lang="en-IN" sz="2200" dirty="0" smtClean="0"/>
            </a:br>
            <a:r>
              <a:rPr lang="en-IN" sz="2200" dirty="0" smtClean="0"/>
              <a:t/>
            </a:r>
            <a:br>
              <a:rPr lang="en-IN" sz="2200" dirty="0" smtClean="0"/>
            </a:br>
            <a:r>
              <a:rPr lang="en-IN" sz="2200" dirty="0" smtClean="0"/>
              <a:t>	Following measures are to be taken:</a:t>
            </a:r>
            <a:br>
              <a:rPr lang="en-IN" sz="2200" dirty="0" smtClean="0"/>
            </a:br>
            <a:r>
              <a:rPr lang="en-IN" sz="2200" dirty="0" smtClean="0"/>
              <a:t>	The position of the camera should be such that a broad view of the following aspects of elections (poll) proceeding are clearly captured and transmitted:</a:t>
            </a:r>
            <a:br>
              <a:rPr lang="en-IN" sz="2200" dirty="0" smtClean="0"/>
            </a:br>
            <a:r>
              <a:rPr lang="en-IN" sz="2200" dirty="0" smtClean="0"/>
              <a:t/>
            </a:r>
            <a:br>
              <a:rPr lang="en-IN" sz="2200" dirty="0" smtClean="0"/>
            </a:br>
            <a:r>
              <a:rPr lang="en-IN" sz="2200" dirty="0" err="1" smtClean="0"/>
              <a:t>i</a:t>
            </a:r>
            <a:r>
              <a:rPr lang="en-IN" sz="2200" dirty="0" smtClean="0"/>
              <a:t>. Process of identification of voter by Polling Officer;</a:t>
            </a:r>
            <a:br>
              <a:rPr lang="en-IN" sz="2200" dirty="0" smtClean="0"/>
            </a:br>
            <a:r>
              <a:rPr lang="en-IN" sz="2200" dirty="0" smtClean="0"/>
              <a:t>ii. Application of indelible ink on the finger of voter;</a:t>
            </a:r>
            <a:br>
              <a:rPr lang="en-IN" sz="2200" dirty="0" smtClean="0"/>
            </a:br>
            <a:r>
              <a:rPr lang="en-IN" sz="2200" dirty="0" smtClean="0"/>
              <a:t>iii. Initialization of Control Unit of EVM by Presiding Officer after satisfactory identification of voter;</a:t>
            </a:r>
            <a:br>
              <a:rPr lang="en-IN" sz="2200" dirty="0" smtClean="0"/>
            </a:br>
            <a:r>
              <a:rPr lang="en-IN" sz="2200" dirty="0" smtClean="0"/>
              <a:t>iv. Voter's visit to Voting compartment for casting vote on the balloting unit of EVM, but without   showing cover face of Ballot Unit so that voter's secrecy is preserved under all conditions;</a:t>
            </a:r>
            <a:br>
              <a:rPr lang="en-IN" sz="2200" dirty="0" smtClean="0"/>
            </a:br>
            <a:endParaRPr lang="en-IN"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320"/>
            <a:ext cx="7790688" cy="6355080"/>
          </a:xfrm>
        </p:spPr>
        <p:txBody>
          <a:bodyPr>
            <a:noAutofit/>
          </a:bodyPr>
          <a:lstStyle/>
          <a:p>
            <a:r>
              <a:rPr lang="en-IN" sz="2400" dirty="0" smtClean="0"/>
              <a:t>v. Presence of Polling Agents to the possible extent;</a:t>
            </a:r>
            <a:br>
              <a:rPr lang="en-IN" sz="2400" dirty="0" smtClean="0"/>
            </a:br>
            <a:r>
              <a:rPr lang="en-IN" sz="2400" dirty="0" smtClean="0"/>
              <a:t/>
            </a:r>
            <a:br>
              <a:rPr lang="en-IN" sz="2400" dirty="0" smtClean="0"/>
            </a:br>
            <a:r>
              <a:rPr lang="en-IN" sz="2400" dirty="0" smtClean="0"/>
              <a:t>vi. At the time of closing of poll, distribution of slips to the voters in queue;</a:t>
            </a:r>
            <a:br>
              <a:rPr lang="en-IN" sz="2400" dirty="0" smtClean="0"/>
            </a:br>
            <a:r>
              <a:rPr lang="en-IN" sz="2400" dirty="0" smtClean="0"/>
              <a:t/>
            </a:r>
            <a:br>
              <a:rPr lang="en-IN" sz="2400" dirty="0" smtClean="0"/>
            </a:br>
            <a:r>
              <a:rPr lang="en-IN" sz="2400" dirty="0" smtClean="0"/>
              <a:t>vii. Sealing of EVM (BU/CU), VVPAT and giving copies of form 17-C to polling agents;</a:t>
            </a:r>
            <a:br>
              <a:rPr lang="en-IN" sz="2400" dirty="0" smtClean="0"/>
            </a:br>
            <a:r>
              <a:rPr lang="en-IN" sz="2400" dirty="0" smtClean="0"/>
              <a:t/>
            </a:r>
            <a:br>
              <a:rPr lang="en-IN" sz="2400" dirty="0" smtClean="0"/>
            </a:br>
            <a:r>
              <a:rPr lang="en-IN" sz="2400" dirty="0" smtClean="0"/>
              <a:t>d. The name and number of polling station along with date of poll should be pasted at such a place in the polling station so that the camera view will always display throughout.</a:t>
            </a:r>
            <a:br>
              <a:rPr lang="en-IN" sz="2400" dirty="0" smtClean="0"/>
            </a:br>
            <a:r>
              <a:rPr lang="en-IN" sz="2400" dirty="0" smtClean="0"/>
              <a:t/>
            </a:r>
            <a:br>
              <a:rPr lang="en-IN" sz="2400" dirty="0" smtClean="0"/>
            </a:br>
            <a:r>
              <a:rPr lang="en-IN" sz="2400" dirty="0" smtClean="0"/>
              <a:t>e. The Sector Officer concerned should give polling station-wise certificate to the Returning Officer that webcasting arrangements have been made as specified and are functioning properly.</a:t>
            </a:r>
            <a:br>
              <a:rPr lang="en-IN" sz="2400" dirty="0" smtClean="0"/>
            </a:br>
            <a:endParaRPr lang="en-IN"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320"/>
            <a:ext cx="7790688" cy="6202680"/>
          </a:xfrm>
        </p:spPr>
        <p:txBody>
          <a:bodyPr>
            <a:noAutofit/>
          </a:bodyPr>
          <a:lstStyle/>
          <a:p>
            <a:r>
              <a:rPr lang="en-IN" sz="2400" dirty="0" smtClean="0"/>
              <a:t>Signage of size "30 inch by 18 inch" with colour scheme of black letters on fluorescent yellow Back ground, having the following text —</a:t>
            </a:r>
            <a:br>
              <a:rPr lang="en-IN" sz="2400" dirty="0" smtClean="0"/>
            </a:br>
            <a:r>
              <a:rPr lang="en-IN" sz="2400" dirty="0" smtClean="0"/>
              <a:t> </a:t>
            </a:r>
            <a:br>
              <a:rPr lang="en-IN" sz="2400" dirty="0" smtClean="0"/>
            </a:br>
            <a:r>
              <a:rPr lang="en-IN" sz="2400" b="1" dirty="0" smtClean="0"/>
              <a:t>"YOU ARE UNDER WEB CAMERA/CCTV SURVIELLANCE". </a:t>
            </a:r>
            <a:r>
              <a:rPr lang="en-IN" sz="2400" dirty="0" smtClean="0"/>
              <a:t/>
            </a:r>
            <a:br>
              <a:rPr lang="en-IN" sz="2400" dirty="0" smtClean="0"/>
            </a:br>
            <a:r>
              <a:rPr lang="en-IN" sz="2400" dirty="0" smtClean="0"/>
              <a:t> </a:t>
            </a:r>
            <a:br>
              <a:rPr lang="en-IN" sz="2400" dirty="0" smtClean="0"/>
            </a:br>
            <a:r>
              <a:rPr lang="en-IN" sz="2400" dirty="0" smtClean="0"/>
              <a:t>This signage shall be displayed prominently at multiple locations, inside and outside the  polling  booth.</a:t>
            </a:r>
            <a:br>
              <a:rPr lang="en-IN" sz="2400" dirty="0" smtClean="0"/>
            </a:br>
            <a:r>
              <a:rPr lang="en-IN" sz="2400" dirty="0" smtClean="0"/>
              <a:t/>
            </a:r>
            <a:br>
              <a:rPr lang="en-IN" sz="2400" dirty="0" smtClean="0"/>
            </a:br>
            <a:r>
              <a:rPr lang="en-IN" sz="2400" dirty="0" smtClean="0"/>
              <a:t>The name and number of polling station along with date of poll should be pasted at such a place so that the camera view will always display throughout.</a:t>
            </a:r>
            <a:br>
              <a:rPr lang="en-IN" sz="2400" dirty="0" smtClean="0"/>
            </a:br>
            <a:endParaRPr lang="en-IN"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320"/>
            <a:ext cx="7866888" cy="6355080"/>
          </a:xfrm>
        </p:spPr>
        <p:txBody>
          <a:bodyPr>
            <a:noAutofit/>
          </a:bodyPr>
          <a:lstStyle/>
          <a:p>
            <a:pPr lvl="0"/>
            <a:r>
              <a:rPr lang="en-IN" sz="2800" dirty="0" smtClean="0"/>
              <a:t>Should be acquainted with the List along with phone no. of PHC/Hospitals/Nursing Homes adjacent to Polling Station.</a:t>
            </a:r>
            <a:br>
              <a:rPr lang="en-IN" sz="2800" dirty="0" smtClean="0"/>
            </a:br>
            <a:r>
              <a:rPr lang="en-IN" sz="2800" dirty="0" smtClean="0"/>
              <a:t/>
            </a:r>
            <a:br>
              <a:rPr lang="en-IN" sz="2800" dirty="0" smtClean="0"/>
            </a:br>
            <a:r>
              <a:rPr lang="en-IN" sz="2800" dirty="0" smtClean="0"/>
              <a:t/>
            </a:r>
            <a:br>
              <a:rPr lang="en-IN" sz="2800" dirty="0" smtClean="0"/>
            </a:br>
            <a:r>
              <a:rPr lang="en-IN" sz="2800" dirty="0" smtClean="0"/>
              <a:t>Polling Station having facility of Wheel Chair.</a:t>
            </a:r>
            <a:br>
              <a:rPr lang="en-IN" sz="2800" dirty="0" smtClean="0"/>
            </a:br>
            <a:r>
              <a:rPr lang="en-IN" sz="2800" dirty="0" smtClean="0"/>
              <a:t/>
            </a:r>
            <a:br>
              <a:rPr lang="en-IN" sz="2800" dirty="0" smtClean="0"/>
            </a:br>
            <a:r>
              <a:rPr lang="en-IN" sz="2800" dirty="0" smtClean="0"/>
              <a:t/>
            </a:r>
            <a:br>
              <a:rPr lang="en-IN" sz="2800" dirty="0" smtClean="0"/>
            </a:br>
            <a:r>
              <a:rPr lang="en-IN" sz="2800" dirty="0" smtClean="0"/>
              <a:t>Should be acquainted with a) Phone No. of Sector officer/Police Sector/HRFS/QRT, b) Phone No. of VAB.</a:t>
            </a:r>
            <a:br>
              <a:rPr lang="en-IN" sz="2800" dirty="0" smtClean="0"/>
            </a:br>
            <a:r>
              <a:rPr lang="en-IN" sz="2800" dirty="0" smtClean="0"/>
              <a:t/>
            </a:r>
            <a:br>
              <a:rPr lang="en-IN" sz="2800" dirty="0" smtClean="0"/>
            </a:br>
            <a:endParaRPr lang="en-IN"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320"/>
            <a:ext cx="7714488" cy="6355080"/>
          </a:xfrm>
        </p:spPr>
        <p:txBody>
          <a:bodyPr>
            <a:noAutofit/>
          </a:bodyPr>
          <a:lstStyle/>
          <a:p>
            <a:pPr lvl="0"/>
            <a:r>
              <a:rPr lang="en-IN" sz="2800" b="1" dirty="0" smtClean="0">
                <a:solidFill>
                  <a:srgbClr val="0070C0"/>
                </a:solidFill>
              </a:rPr>
              <a:t>Regarding EVM &amp; VVPAT:</a:t>
            </a:r>
            <a:r>
              <a:rPr lang="en-IN" sz="2400" dirty="0" smtClean="0"/>
              <a:t/>
            </a:r>
            <a:br>
              <a:rPr lang="en-IN" sz="2400" dirty="0" smtClean="0"/>
            </a:br>
            <a:r>
              <a:rPr lang="en-IN" sz="2400" b="1" dirty="0" smtClean="0"/>
              <a:t> </a:t>
            </a:r>
            <a:r>
              <a:rPr lang="en-IN" sz="2400" dirty="0" smtClean="0"/>
              <a:t/>
            </a:r>
            <a:br>
              <a:rPr lang="en-IN" sz="2400" dirty="0" smtClean="0"/>
            </a:br>
            <a:r>
              <a:rPr lang="en-IN" sz="2400" dirty="0" smtClean="0"/>
              <a:t/>
            </a:r>
            <a:br>
              <a:rPr lang="en-IN" sz="2400" dirty="0" smtClean="0"/>
            </a:br>
            <a:r>
              <a:rPr lang="en-IN" sz="2400" dirty="0" smtClean="0">
                <a:hlinkClick r:id="rId2" action="ppaction://hlinkfile"/>
              </a:rPr>
              <a:t>Mock Poll </a:t>
            </a:r>
            <a:r>
              <a:rPr lang="en-IN" sz="2400" dirty="0" smtClean="0"/>
              <a:t>shall be conducted 1Hr. before designated time of start of the Poll.</a:t>
            </a:r>
            <a:br>
              <a:rPr lang="en-IN" sz="2400" dirty="0" smtClean="0"/>
            </a:br>
            <a:r>
              <a:rPr lang="en-IN" sz="2400" dirty="0" smtClean="0"/>
              <a:t/>
            </a:r>
            <a:br>
              <a:rPr lang="en-IN" sz="2400" dirty="0" smtClean="0"/>
            </a:br>
            <a:r>
              <a:rPr lang="en-IN" sz="2400" dirty="0" smtClean="0"/>
              <a:t>PRO will wait for 15 min. if no agent or 1(ONE) agent is present. </a:t>
            </a:r>
            <a:br>
              <a:rPr lang="en-IN" sz="2400" dirty="0" smtClean="0"/>
            </a:br>
            <a:r>
              <a:rPr lang="en-IN" sz="2400" dirty="0" smtClean="0"/>
              <a:t/>
            </a:r>
            <a:br>
              <a:rPr lang="en-IN" sz="2400" dirty="0" smtClean="0"/>
            </a:br>
            <a:r>
              <a:rPr lang="en-IN" sz="2400" dirty="0" smtClean="0"/>
              <a:t>	The Mock Poll shall be conducted with at least 50 votes and 1(ONE) vote at least for each candidate including NOTA.</a:t>
            </a:r>
            <a:br>
              <a:rPr lang="en-IN" sz="2400" dirty="0" smtClean="0"/>
            </a:br>
            <a:r>
              <a:rPr lang="en-IN" sz="2400" dirty="0" smtClean="0"/>
              <a:t/>
            </a:r>
            <a:br>
              <a:rPr lang="en-IN" sz="2400" dirty="0" smtClean="0"/>
            </a:br>
            <a:r>
              <a:rPr lang="en-IN" sz="2400" dirty="0" smtClean="0"/>
              <a:t>	</a:t>
            </a:r>
            <a:br>
              <a:rPr lang="en-IN" sz="2400" dirty="0" smtClean="0"/>
            </a:br>
            <a:r>
              <a:rPr lang="en-IN" sz="2400" dirty="0" smtClean="0"/>
              <a:t>	</a:t>
            </a:r>
            <a:endParaRPr lang="en-IN" sz="2400" dirty="0"/>
          </a:p>
        </p:txBody>
      </p:sp>
      <p:sp>
        <p:nvSpPr>
          <p:cNvPr id="1028" name="Text Box 4"/>
          <p:cNvSpPr txBox="1">
            <a:spLocks noChangeArrowheads="1"/>
          </p:cNvSpPr>
          <p:nvPr/>
        </p:nvSpPr>
        <p:spPr bwMode="auto">
          <a:xfrm>
            <a:off x="8534401" y="1752600"/>
            <a:ext cx="609600" cy="2286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320"/>
            <a:ext cx="7714488" cy="6126480"/>
          </a:xfrm>
        </p:spPr>
        <p:txBody>
          <a:bodyPr>
            <a:noAutofit/>
          </a:bodyPr>
          <a:lstStyle/>
          <a:p>
            <a:pPr lvl="0"/>
            <a:r>
              <a:rPr lang="en-IN" sz="2400" dirty="0" smtClean="0"/>
              <a:t>	Remove power pack (battery) after close of poll and before sealing of VVPAT in carrying cases in presence of Polling Agents</a:t>
            </a:r>
            <a:br>
              <a:rPr lang="en-IN" sz="2400" dirty="0" smtClean="0"/>
            </a:br>
            <a:r>
              <a:rPr lang="en-IN" sz="2400" dirty="0" smtClean="0"/>
              <a:t/>
            </a:r>
            <a:br>
              <a:rPr lang="en-IN" sz="2400" dirty="0" smtClean="0"/>
            </a:br>
            <a:r>
              <a:rPr lang="en-IN" sz="2400" dirty="0" smtClean="0"/>
              <a:t/>
            </a:r>
            <a:br>
              <a:rPr lang="en-IN" sz="2400" dirty="0" smtClean="0"/>
            </a:br>
            <a:r>
              <a:rPr lang="en-IN" sz="2400" dirty="0" smtClean="0"/>
              <a:t>	A (polled), B (Polled defective) EVM machines will be handed over by Pro to RC counter and stored in Strong Room.</a:t>
            </a:r>
            <a:br>
              <a:rPr lang="en-IN" sz="2400" dirty="0" smtClean="0"/>
            </a:br>
            <a:r>
              <a:rPr lang="en-IN" sz="2400" dirty="0" smtClean="0"/>
              <a:t/>
            </a:r>
            <a:br>
              <a:rPr lang="en-IN" sz="2400" dirty="0" smtClean="0"/>
            </a:br>
            <a:r>
              <a:rPr lang="en-IN" sz="2400" dirty="0" smtClean="0"/>
              <a:t>	PRO shall be informed that plastic box containing Mock poll slips of VVPAT shall be kept in strong room. </a:t>
            </a:r>
            <a:br>
              <a:rPr lang="en-IN" sz="2400" dirty="0" smtClean="0"/>
            </a:br>
            <a:r>
              <a:rPr lang="en-IN" sz="2400" dirty="0" smtClean="0"/>
              <a:t/>
            </a:r>
            <a:br>
              <a:rPr lang="en-IN" sz="2400" dirty="0" smtClean="0"/>
            </a:br>
            <a:r>
              <a:rPr lang="en-IN" sz="2400" dirty="0" smtClean="0"/>
              <a:t>	Hence it should be handed over at RC counter separately. Each plastic box containing such slips must be labelled with AC no and PS no.</a:t>
            </a:r>
            <a:br>
              <a:rPr lang="en-IN" sz="2400" dirty="0" smtClean="0"/>
            </a:br>
            <a:endParaRPr lang="en-IN"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320"/>
            <a:ext cx="7714488" cy="6126480"/>
          </a:xfrm>
        </p:spPr>
        <p:txBody>
          <a:bodyPr>
            <a:noAutofit/>
          </a:bodyPr>
          <a:lstStyle/>
          <a:p>
            <a:pPr lvl="0"/>
            <a:r>
              <a:rPr lang="en-IN" sz="2800" dirty="0" smtClean="0"/>
              <a:t>	In polling station where number of voter is more than 1400,</a:t>
            </a:r>
            <a:br>
              <a:rPr lang="en-IN" sz="2800" dirty="0" smtClean="0"/>
            </a:br>
            <a:r>
              <a:rPr lang="en-IN" sz="2800" dirty="0" smtClean="0"/>
              <a:t/>
            </a:r>
            <a:br>
              <a:rPr lang="en-IN" sz="2800" dirty="0" smtClean="0"/>
            </a:br>
            <a:r>
              <a:rPr lang="en-IN" sz="2800" dirty="0" smtClean="0"/>
              <a:t>	In case on Poll day the voter turnout of that PS exceeds 1300 on the day time or if during the poll close time already 1300 voter have voted and there are 100 or more than 100 voter in the queue , Pro shall inform SO and accordingly SO must supply one VVPAT at such polling station maintaining all formalities</a:t>
            </a:r>
            <a:br>
              <a:rPr lang="en-IN" sz="2800" dirty="0" smtClean="0"/>
            </a:br>
            <a:endParaRPr lang="en-IN"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57</TotalTime>
  <Words>70</Words>
  <Application>Microsoft Office PowerPoint</Application>
  <PresentationFormat>On-screen Show (4:3)</PresentationFormat>
  <Paragraphs>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New Instructions</vt:lpstr>
      <vt:lpstr>Webcasting/CCTV coverage/videography, of polling station    Following measures are to be taken:  The position of the camera should be such that a broad view of the following aspects of elections (poll) proceeding are clearly captured and transmitted:  i. Process of identification of voter by Polling Officer; ii. Application of indelible ink on the finger of voter; iii. Initialization of Control Unit of EVM by Presiding Officer after satisfactory identification of voter; iv. Voter's visit to Voting compartment for casting vote on the balloting unit of EVM, but without   showing cover face of Ballot Unit so that voter's secrecy is preserved under all conditions; </vt:lpstr>
      <vt:lpstr>v. Presence of Polling Agents to the possible extent;  vi. At the time of closing of poll, distribution of slips to the voters in queue;  vii. Sealing of EVM (BU/CU), VVPAT and giving copies of form 17-C to polling agents;  d. The name and number of polling station along with date of poll should be pasted at such a place in the polling station so that the camera view will always display throughout.  e. The Sector Officer concerned should give polling station-wise certificate to the Returning Officer that webcasting arrangements have been made as specified and are functioning properly. </vt:lpstr>
      <vt:lpstr>Signage of size "30 inch by 18 inch" with colour scheme of black letters on fluorescent yellow Back ground, having the following text —   "YOU ARE UNDER WEB CAMERA/CCTV SURVIELLANCE".    This signage shall be displayed prominently at multiple locations, inside and outside the  polling  booth.  The name and number of polling station along with date of poll should be pasted at such a place so that the camera view will always display throughout. </vt:lpstr>
      <vt:lpstr>Should be acquainted with the List along with phone no. of PHC/Hospitals/Nursing Homes adjacent to Polling Station.   Polling Station having facility of Wheel Chair.   Should be acquainted with a) Phone No. of Sector officer/Police Sector/HRFS/QRT, b) Phone No. of VAB.  </vt:lpstr>
      <vt:lpstr>Regarding EVM &amp; VVPAT:    Mock Poll shall be conducted 1Hr. before designated time of start of the Poll.  PRO will wait for 15 min. if no agent or 1(ONE) agent is present.    The Mock Poll shall be conducted with at least 50 votes and 1(ONE) vote at least for each candidate including NOTA.     </vt:lpstr>
      <vt:lpstr> Remove power pack (battery) after close of poll and before sealing of VVPAT in carrying cases in presence of Polling Agents    A (polled), B (Polled defective) EVM machines will be handed over by Pro to RC counter and stored in Strong Room.   PRO shall be informed that plastic box containing Mock poll slips of VVPAT shall be kept in strong room.    Hence it should be handed over at RC counter separately. Each plastic box containing such slips must be labelled with AC no and PS no. </vt:lpstr>
      <vt:lpstr> In polling station where number of voter is more than 1400,   In case on Poll day the voter turnout of that PS exceeds 1300 on the day time or if during the poll close time already 1300 voter have voted and there are 100 or more than 100 voter in the queue , Pro shall inform SO and accordingly SO must supply one VVPAT at such polling station maintaining all formalities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Operating Procedure of Sector officer on P-2/P-1 &amp; P day.</dc:title>
  <dc:creator>Administrator</dc:creator>
  <cp:lastModifiedBy>ADM(DEV)</cp:lastModifiedBy>
  <cp:revision>13</cp:revision>
  <dcterms:created xsi:type="dcterms:W3CDTF">2006-08-16T00:00:00Z</dcterms:created>
  <dcterms:modified xsi:type="dcterms:W3CDTF">2019-04-25T12:29:42Z</dcterms:modified>
</cp:coreProperties>
</file>